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1568a04a63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1568a04a63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1568a04a63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1568a04a63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1568a04a63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1568a04a6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1568a04a6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1568a04a6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1568a04a63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1568a04a63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1568a04a63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1568a04a63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1568a04a6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1568a04a6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1bb58467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1bb58467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15696d70bd_3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15696d70bd_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1568a04a63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1568a04a63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568a04a6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568a04a6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1568a04a63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1568a04a63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1bb584678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1bb584678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568a04a63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568a04a63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1568a04a63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1568a04a63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1568a04a63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1568a04a63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568a04a63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1568a04a63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1568a04a63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1568a04a63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github.com/voxell-tech/bevy_motiongfx" TargetMode="External"/><Relationship Id="rId4" Type="http://schemas.openxmlformats.org/officeDocument/2006/relationships/hyperlink" Target="https://github.com/simbleau/vong" TargetMode="External"/><Relationship Id="rId11" Type="http://schemas.openxmlformats.org/officeDocument/2006/relationships/hyperlink" Target="https://www.youtube.com/watch?v=hNu5oF18j5g" TargetMode="External"/><Relationship Id="rId10" Type="http://schemas.openxmlformats.org/officeDocument/2006/relationships/hyperlink" Target="https://simbleau.github.io/vong/" TargetMode="External"/><Relationship Id="rId9" Type="http://schemas.openxmlformats.org/officeDocument/2006/relationships/hyperlink" Target="https://linebender.org/vello_svg/" TargetMode="External"/><Relationship Id="rId5" Type="http://schemas.openxmlformats.org/officeDocument/2006/relationships/hyperlink" Target="https://github.com/cpetzold/splined" TargetMode="External"/><Relationship Id="rId6" Type="http://schemas.openxmlformats.org/officeDocument/2006/relationships/hyperlink" Target="https://linebender.org/vello/" TargetMode="External"/><Relationship Id="rId7" Type="http://schemas.openxmlformats.org/officeDocument/2006/relationships/hyperlink" Target="https://linebender.org/bevy_vello/" TargetMode="External"/><Relationship Id="rId8" Type="http://schemas.openxmlformats.org/officeDocument/2006/relationships/hyperlink" Target="https://linebender.org/velato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github.com/linebender/bevy_vello/tree/main/examples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spencer.imbleau.com" TargetMode="External"/><Relationship Id="rId4" Type="http://schemas.openxmlformats.org/officeDocument/2006/relationships/hyperlink" Target="mailto:spencer@imbleau.com" TargetMode="External"/><Relationship Id="rId5" Type="http://schemas.openxmlformats.org/officeDocument/2006/relationships/hyperlink" Target="https://github.com/simbleau" TargetMode="External"/><Relationship Id="rId6" Type="http://schemas.openxmlformats.org/officeDocument/2006/relationships/hyperlink" Target="https://mastodon.online/@scim" TargetMode="External"/><Relationship Id="rId7" Type="http://schemas.openxmlformats.org/officeDocument/2006/relationships/hyperlink" Target="https://xi.zulipchat.com/" TargetMode="External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 centric vector graphics with `bevy_vello`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Bevy Game Meetup #5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Spencer C. Imbleau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Scaling up the problem</a:t>
            </a:r>
            <a:endParaRPr/>
          </a:p>
        </p:txBody>
      </p:sp>
      <p:sp>
        <p:nvSpPr>
          <p:cNvPr id="204" name="Google Shape;20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 have 100 shapes on the screen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 that be done on the GPU? Not easily.</a:t>
            </a:r>
            <a:br>
              <a:rPr lang="en"/>
            </a:b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Vector graphics suffer from a </a:t>
            </a:r>
            <a:r>
              <a:rPr i="1" lang="en"/>
              <a:t>locality issue</a:t>
            </a:r>
            <a:r>
              <a:rPr lang="en"/>
              <a:t>.</a:t>
            </a:r>
            <a:br>
              <a:rPr lang="en"/>
            </a:br>
            <a:r>
              <a:rPr lang="en"/>
              <a:t>You must know all the shapes in the image</a:t>
            </a:r>
            <a:br>
              <a:rPr lang="en"/>
            </a:b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GPU pipeline is rigid</a:t>
            </a:r>
            <a:br>
              <a:rPr lang="en"/>
            </a:br>
            <a:r>
              <a:rPr lang="en"/>
              <a:t>Vertex shader…</a:t>
            </a:r>
            <a:br>
              <a:rPr lang="en"/>
            </a:br>
            <a:r>
              <a:rPr lang="en"/>
              <a:t>Geometry shader…</a:t>
            </a:r>
            <a:br>
              <a:rPr lang="en"/>
            </a:br>
            <a:r>
              <a:rPr lang="en"/>
              <a:t>Rasterization…</a:t>
            </a:r>
            <a:br>
              <a:rPr lang="en"/>
            </a:br>
            <a:r>
              <a:rPr lang="en"/>
              <a:t>Fragment shader…</a:t>
            </a:r>
            <a:br>
              <a:rPr lang="en"/>
            </a:br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6514450" y="2571750"/>
            <a:ext cx="1997100" cy="1997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2"/>
          <p:cNvSpPr/>
          <p:nvPr/>
        </p:nvSpPr>
        <p:spPr>
          <a:xfrm>
            <a:off x="6701487" y="2758787"/>
            <a:ext cx="1623000" cy="1623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2"/>
          <p:cNvSpPr/>
          <p:nvPr/>
        </p:nvSpPr>
        <p:spPr>
          <a:xfrm>
            <a:off x="7075393" y="3132693"/>
            <a:ext cx="875400" cy="8754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2"/>
          <p:cNvSpPr/>
          <p:nvPr/>
        </p:nvSpPr>
        <p:spPr>
          <a:xfrm>
            <a:off x="6571875" y="445025"/>
            <a:ext cx="1882200" cy="1882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2"/>
          <p:cNvSpPr/>
          <p:nvPr/>
        </p:nvSpPr>
        <p:spPr>
          <a:xfrm>
            <a:off x="7100503" y="973653"/>
            <a:ext cx="825000" cy="8250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Vello</a:t>
            </a:r>
            <a:endParaRPr/>
          </a:p>
        </p:txBody>
      </p:sp>
      <p:sp>
        <p:nvSpPr>
          <p:cNvPr id="215" name="Google Shape;21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“</a:t>
            </a:r>
            <a:r>
              <a:rPr i="1" lang="en"/>
              <a:t>Compute-centric</a:t>
            </a:r>
            <a:r>
              <a:rPr lang="en"/>
              <a:t>” vector graphic renderer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Compute shaders can directly process vector graphics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Written on top of WebGPU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Feature rich and “svg-like” API for drawing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fills, strokes, gradients, text, images, clips, blends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Suitable for highly dynamic scenes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does not rely on precomputation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 performance landmines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/>
          <p:nvPr/>
        </p:nvSpPr>
        <p:spPr>
          <a:xfrm>
            <a:off x="2168950" y="1017725"/>
            <a:ext cx="2699100" cy="6279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Input processing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1" name="Google Shape;221;p24"/>
          <p:cNvSpPr txBox="1"/>
          <p:nvPr/>
        </p:nvSpPr>
        <p:spPr>
          <a:xfrm>
            <a:off x="2547650" y="2568376"/>
            <a:ext cx="1224900" cy="5727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Binning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2" name="Google Shape;222;p24"/>
          <p:cNvSpPr txBox="1"/>
          <p:nvPr/>
        </p:nvSpPr>
        <p:spPr>
          <a:xfrm>
            <a:off x="4572000" y="1982188"/>
            <a:ext cx="2045100" cy="874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Coarse rasterization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3" name="Google Shape;223;p24"/>
          <p:cNvSpPr txBox="1"/>
          <p:nvPr/>
        </p:nvSpPr>
        <p:spPr>
          <a:xfrm>
            <a:off x="776275" y="3697550"/>
            <a:ext cx="1730100" cy="7437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Segment sort</a:t>
            </a:r>
            <a:br>
              <a:rPr lang="en">
                <a:solidFill>
                  <a:schemeClr val="lt2"/>
                </a:solidFill>
              </a:rPr>
            </a:br>
            <a:r>
              <a:rPr lang="en">
                <a:solidFill>
                  <a:schemeClr val="lt2"/>
                </a:solidFill>
              </a:rPr>
              <a:t>(tiling)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4" name="Google Shape;224;p24"/>
          <p:cNvSpPr txBox="1"/>
          <p:nvPr/>
        </p:nvSpPr>
        <p:spPr>
          <a:xfrm>
            <a:off x="5064550" y="3530650"/>
            <a:ext cx="1295400" cy="874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Fine rasterization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2098450" y="1855588"/>
            <a:ext cx="619800" cy="5028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Lines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982238" y="1855600"/>
            <a:ext cx="908100" cy="5028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Brushes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2926350" y="1853900"/>
            <a:ext cx="908100" cy="5028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Bboxes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3343275" y="3406600"/>
            <a:ext cx="1295400" cy="5028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Per-tile</a:t>
            </a:r>
            <a:endParaRPr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command list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229" name="Google Shape;229;p24"/>
          <p:cNvCxnSpPr/>
          <p:nvPr/>
        </p:nvCxnSpPr>
        <p:spPr>
          <a:xfrm flipH="1">
            <a:off x="3994775" y="2864375"/>
            <a:ext cx="1017900" cy="5421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0" name="Google Shape;230;p24"/>
          <p:cNvCxnSpPr>
            <a:stCxn id="228" idx="3"/>
            <a:endCxn id="224" idx="1"/>
          </p:cNvCxnSpPr>
          <p:nvPr/>
        </p:nvCxnSpPr>
        <p:spPr>
          <a:xfrm>
            <a:off x="4638675" y="3658000"/>
            <a:ext cx="426000" cy="309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1" name="Google Shape;231;p24"/>
          <p:cNvCxnSpPr>
            <a:stCxn id="223" idx="3"/>
            <a:endCxn id="232" idx="1"/>
          </p:cNvCxnSpPr>
          <p:nvPr/>
        </p:nvCxnSpPr>
        <p:spPr>
          <a:xfrm>
            <a:off x="2506375" y="4069400"/>
            <a:ext cx="906600" cy="411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2" name="Google Shape;232;p24"/>
          <p:cNvSpPr txBox="1"/>
          <p:nvPr/>
        </p:nvSpPr>
        <p:spPr>
          <a:xfrm>
            <a:off x="3412975" y="4229550"/>
            <a:ext cx="987000" cy="5028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Path segments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233" name="Google Shape;233;p24"/>
          <p:cNvCxnSpPr>
            <a:stCxn id="232" idx="3"/>
          </p:cNvCxnSpPr>
          <p:nvPr/>
        </p:nvCxnSpPr>
        <p:spPr>
          <a:xfrm flipH="1" rot="10800000">
            <a:off x="4399975" y="4124550"/>
            <a:ext cx="681600" cy="3564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4" name="Google Shape;234;p24"/>
          <p:cNvCxnSpPr>
            <a:stCxn id="227" idx="2"/>
            <a:endCxn id="221" idx="0"/>
          </p:cNvCxnSpPr>
          <p:nvPr/>
        </p:nvCxnSpPr>
        <p:spPr>
          <a:xfrm flipH="1">
            <a:off x="3160200" y="2356700"/>
            <a:ext cx="220200" cy="2118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5" name="Google Shape;235;p24"/>
          <p:cNvCxnSpPr>
            <a:stCxn id="220" idx="2"/>
            <a:endCxn id="227" idx="0"/>
          </p:cNvCxnSpPr>
          <p:nvPr/>
        </p:nvCxnSpPr>
        <p:spPr>
          <a:xfrm flipH="1">
            <a:off x="3380500" y="1645625"/>
            <a:ext cx="138000" cy="2082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6" name="Google Shape;236;p24"/>
          <p:cNvCxnSpPr>
            <a:endCxn id="225" idx="0"/>
          </p:cNvCxnSpPr>
          <p:nvPr/>
        </p:nvCxnSpPr>
        <p:spPr>
          <a:xfrm flipH="1">
            <a:off x="2408350" y="1643188"/>
            <a:ext cx="544500" cy="2124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7" name="Google Shape;237;p24"/>
          <p:cNvCxnSpPr>
            <a:endCxn id="226" idx="0"/>
          </p:cNvCxnSpPr>
          <p:nvPr/>
        </p:nvCxnSpPr>
        <p:spPr>
          <a:xfrm flipH="1">
            <a:off x="1436288" y="1643200"/>
            <a:ext cx="825900" cy="2124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8" name="Google Shape;238;p24"/>
          <p:cNvCxnSpPr>
            <a:stCxn id="225" idx="2"/>
            <a:endCxn id="223" idx="0"/>
          </p:cNvCxnSpPr>
          <p:nvPr/>
        </p:nvCxnSpPr>
        <p:spPr>
          <a:xfrm flipH="1">
            <a:off x="1641250" y="2358388"/>
            <a:ext cx="767100" cy="13392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9" name="Google Shape;239;p24"/>
          <p:cNvCxnSpPr>
            <a:stCxn id="224" idx="3"/>
            <a:endCxn id="240" idx="1"/>
          </p:cNvCxnSpPr>
          <p:nvPr/>
        </p:nvCxnSpPr>
        <p:spPr>
          <a:xfrm flipH="1" rot="10800000">
            <a:off x="6359950" y="3813100"/>
            <a:ext cx="615300" cy="1548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1" name="Google Shape;241;p24"/>
          <p:cNvCxnSpPr>
            <a:stCxn id="221" idx="3"/>
            <a:endCxn id="222" idx="1"/>
          </p:cNvCxnSpPr>
          <p:nvPr/>
        </p:nvCxnSpPr>
        <p:spPr>
          <a:xfrm flipH="1" rot="10800000">
            <a:off x="3772550" y="2419426"/>
            <a:ext cx="799500" cy="4353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40" name="Google Shape;2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5175" y="2938275"/>
            <a:ext cx="1701051" cy="1749351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2" name="Google Shape;242;p24"/>
          <p:cNvSpPr txBox="1"/>
          <p:nvPr/>
        </p:nvSpPr>
        <p:spPr>
          <a:xfrm>
            <a:off x="7016375" y="2568375"/>
            <a:ext cx="1342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Output image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43" name="Google Shape;243;p24"/>
          <p:cNvSpPr txBox="1"/>
          <p:nvPr>
            <p:ph type="title"/>
          </p:nvPr>
        </p:nvSpPr>
        <p:spPr>
          <a:xfrm>
            <a:off x="311700" y="445025"/>
            <a:ext cx="4770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Vello (is complicated)</a:t>
            </a:r>
            <a:endParaRPr/>
          </a:p>
        </p:txBody>
      </p:sp>
      <p:sp>
        <p:nvSpPr>
          <p:cNvPr id="244" name="Google Shape;244;p24"/>
          <p:cNvSpPr txBox="1"/>
          <p:nvPr/>
        </p:nvSpPr>
        <p:spPr>
          <a:xfrm>
            <a:off x="6438025" y="445025"/>
            <a:ext cx="223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Slide attribution:</a:t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Raph Levien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bevy_vello</a:t>
            </a:r>
            <a:endParaRPr/>
          </a:p>
        </p:txBody>
      </p:sp>
      <p:sp>
        <p:nvSpPr>
          <p:cNvPr id="250" name="Google Shape;250;p25"/>
          <p:cNvSpPr txBox="1"/>
          <p:nvPr>
            <p:ph idx="1" type="body"/>
          </p:nvPr>
        </p:nvSpPr>
        <p:spPr>
          <a:xfrm>
            <a:off x="311700" y="1152475"/>
            <a:ext cx="484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Enables support for new bevy assets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Support for: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Vello Scenes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Vello Text (through parley)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SVG images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Lottie animations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 progress: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dotLottie animations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LottieLab interactive lottie</a:t>
            </a:r>
            <a:endParaRPr/>
          </a:p>
        </p:txBody>
      </p:sp>
      <p:pic>
        <p:nvPicPr>
          <p:cNvPr id="251" name="Google Shape;2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0400" y="2383150"/>
            <a:ext cx="4507300" cy="201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cases</a:t>
            </a:r>
            <a:endParaRPr/>
          </a:p>
        </p:txBody>
      </p:sp>
      <p:sp>
        <p:nvSpPr>
          <p:cNvPr id="257" name="Google Shape;257;p26"/>
          <p:cNvSpPr txBox="1"/>
          <p:nvPr>
            <p:ph idx="1" type="body"/>
          </p:nvPr>
        </p:nvSpPr>
        <p:spPr>
          <a:xfrm>
            <a:off x="311700" y="1152475"/>
            <a:ext cx="3936600" cy="34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Video games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Font editor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Commercial applications </a:t>
            </a:r>
            <a:endParaRPr/>
          </a:p>
        </p:txBody>
      </p:sp>
      <p:pic>
        <p:nvPicPr>
          <p:cNvPr id="258" name="Google Shape;2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875" y="839363"/>
            <a:ext cx="3833290" cy="215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6"/>
          <p:cNvSpPr txBox="1"/>
          <p:nvPr/>
        </p:nvSpPr>
        <p:spPr>
          <a:xfrm>
            <a:off x="4746875" y="2995600"/>
            <a:ext cx="383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Image</a:t>
            </a:r>
            <a:r>
              <a:rPr lang="en">
                <a:solidFill>
                  <a:schemeClr val="dk1"/>
                </a:solidFill>
              </a:rPr>
              <a:t> attribution:</a:t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Carter Anderson @cart_cart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 txBox="1"/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use</a:t>
            </a:r>
            <a:endParaRPr/>
          </a:p>
        </p:txBody>
      </p:sp>
      <p:sp>
        <p:nvSpPr>
          <p:cNvPr id="270" name="Google Shape;270;p28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voxell-tech/bevy_motiongfx</a:t>
            </a:r>
            <a:r>
              <a:rPr lang="en"/>
              <a:t> </a:t>
            </a:r>
            <a:r>
              <a:rPr lang="en"/>
              <a:t>⭐️150+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4"/>
              </a:rPr>
              <a:t>simbleau/vong</a:t>
            </a:r>
            <a:r>
              <a:rPr lang="en"/>
              <a:t> </a:t>
            </a:r>
            <a:r>
              <a:rPr lang="en"/>
              <a:t>⭐️60+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5"/>
              </a:rPr>
              <a:t>cpetzold/splined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loopystudios/wootnewts</a:t>
            </a:r>
            <a:endParaRPr/>
          </a:p>
        </p:txBody>
      </p:sp>
      <p:sp>
        <p:nvSpPr>
          <p:cNvPr id="271" name="Google Shape;271;p28"/>
          <p:cNvSpPr txBox="1"/>
          <p:nvPr>
            <p:ph type="title"/>
          </p:nvPr>
        </p:nvSpPr>
        <p:spPr>
          <a:xfrm>
            <a:off x="4572000" y="44502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Demos</a:t>
            </a:r>
            <a:endParaRPr/>
          </a:p>
        </p:txBody>
      </p:sp>
      <p:sp>
        <p:nvSpPr>
          <p:cNvPr id="272" name="Google Shape;272;p28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</a:t>
            </a:r>
            <a:r>
              <a:rPr lang="en"/>
              <a:t>ello demo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https://linebender.org/vello/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bevy_vello</a:t>
            </a:r>
            <a:r>
              <a:rPr lang="en"/>
              <a:t> demo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https://linebender.org/bevy_vello/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velato demo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https://linebender.org/velato/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vello_svg demo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u="sng">
                <a:solidFill>
                  <a:schemeClr val="hlink"/>
                </a:solidFill>
                <a:hlinkClick r:id="rId9"/>
              </a:rPr>
              <a:t>https://linebender.org/vello_svg/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</a:t>
            </a:r>
            <a:r>
              <a:rPr lang="en"/>
              <a:t>ong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u="sng">
                <a:solidFill>
                  <a:schemeClr val="hlink"/>
                </a:solidFill>
                <a:hlinkClick r:id="rId10"/>
              </a:rPr>
              <a:t>https://simbleau.github.io/vong/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u="sng">
                <a:solidFill>
                  <a:schemeClr val="hlink"/>
                </a:solidFill>
                <a:hlinkClick r:id="rId11"/>
              </a:rPr>
              <a:t>https://www.youtube.com/watch?v=hNu5oF18j5g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Usage</a:t>
            </a:r>
            <a:endParaRPr/>
          </a:p>
        </p:txBody>
      </p:sp>
      <p:sp>
        <p:nvSpPr>
          <p:cNvPr id="278" name="Google Shape;27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Plenty of examples: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https://github.com/linebender/bevy_vello/tree/main/examples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84" name="Google Shape;284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Bevy Game Meetup #5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Spencer C. Imbleau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"/>
          <p:cNvSpPr txBox="1"/>
          <p:nvPr>
            <p:ph type="ctrTitle"/>
          </p:nvPr>
        </p:nvSpPr>
        <p:spPr>
          <a:xfrm>
            <a:off x="3011100" y="744575"/>
            <a:ext cx="5821200" cy="8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me</a:t>
            </a:r>
            <a:endParaRPr/>
          </a:p>
        </p:txBody>
      </p:sp>
      <p:sp>
        <p:nvSpPr>
          <p:cNvPr id="290" name="Google Shape;290;p31"/>
          <p:cNvSpPr txBox="1"/>
          <p:nvPr>
            <p:ph idx="1" type="subTitle"/>
          </p:nvPr>
        </p:nvSpPr>
        <p:spPr>
          <a:xfrm>
            <a:off x="3011050" y="1745475"/>
            <a:ext cx="5821200" cy="27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spencer.imbleau.com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Email: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spencer@imbleau.com</a:t>
            </a:r>
            <a:r>
              <a:rPr lang="en" sz="2400"/>
              <a:t> 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GitHub: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@simbleau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Mastodon: </a:t>
            </a:r>
            <a:r>
              <a:rPr lang="en" sz="2400" u="sng">
                <a:solidFill>
                  <a:schemeClr val="hlink"/>
                </a:solidFill>
                <a:hlinkClick r:id="rId6"/>
              </a:rPr>
              <a:t>@scim@mastodon.online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Organization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Linebender Zulip: </a:t>
            </a:r>
            <a:r>
              <a:rPr lang="en" sz="2400" u="sng">
                <a:solidFill>
                  <a:schemeClr val="hlink"/>
                </a:solidFill>
                <a:hlinkClick r:id="rId7"/>
              </a:rPr>
              <a:t>https://xi.zulipchat.com/</a:t>
            </a:r>
            <a:r>
              <a:rPr lang="en" sz="2400"/>
              <a:t> </a:t>
            </a:r>
            <a:endParaRPr sz="2400"/>
          </a:p>
        </p:txBody>
      </p:sp>
      <p:pic>
        <p:nvPicPr>
          <p:cNvPr id="291" name="Google Shape;291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4575" y="1377763"/>
            <a:ext cx="2387975" cy="238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Necessary context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384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Raster graphics: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Rows of pixels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Favorite child of GPUs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Vector graphics: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Points, lines, equations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Smaller footprint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Infinitely scalable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Image depends on </a:t>
            </a:r>
            <a:r>
              <a:rPr lang="en"/>
              <a:t>varyings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Camera scale, viewbox, etc.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4212275" y="1290375"/>
            <a:ext cx="4620000" cy="2955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2275" y="1290437"/>
            <a:ext cx="4620001" cy="2955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rendering of vector graphics</a:t>
            </a: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1487275" y="1082675"/>
            <a:ext cx="6169500" cy="35859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3392250" y="1695875"/>
            <a:ext cx="2359500" cy="2359500"/>
          </a:xfrm>
          <a:prstGeom prst="ellipse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4054975" y="2358600"/>
            <a:ext cx="1034100" cy="1034100"/>
          </a:xfrm>
          <a:prstGeom prst="ellipse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rendering of vector graphics</a:t>
            </a: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782700" y="1958375"/>
            <a:ext cx="3407700" cy="19806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1834875" y="2297064"/>
            <a:ext cx="1303200" cy="13032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2200918" y="2663107"/>
            <a:ext cx="571200" cy="571200"/>
          </a:xfrm>
          <a:prstGeom prst="ellipse">
            <a:avLst/>
          </a:prstGeom>
          <a:solidFill>
            <a:srgbClr val="434343"/>
          </a:solidFill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4921075" y="1958375"/>
            <a:ext cx="3407700" cy="19806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5973250" y="2297064"/>
            <a:ext cx="1303200" cy="1303200"/>
          </a:xfrm>
          <a:prstGeom prst="ellipse">
            <a:avLst/>
          </a:prstGeom>
          <a:solidFill>
            <a:srgbClr val="434343"/>
          </a:solidFill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6339293" y="2663107"/>
            <a:ext cx="571200" cy="5712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rendering of vector graphics</a:t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1487275" y="1082675"/>
            <a:ext cx="6169500" cy="35859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3392250" y="1695875"/>
            <a:ext cx="2359500" cy="2359500"/>
          </a:xfrm>
          <a:prstGeom prst="ellipse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4054975" y="2358600"/>
            <a:ext cx="1034100" cy="1034100"/>
          </a:xfrm>
          <a:prstGeom prst="ellipse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1" name="Google Shape;91;p17"/>
          <p:cNvCxnSpPr/>
          <p:nvPr/>
        </p:nvCxnSpPr>
        <p:spPr>
          <a:xfrm>
            <a:off x="2286000" y="2041425"/>
            <a:ext cx="14196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" name="Google Shape;92;p17"/>
          <p:cNvSpPr/>
          <p:nvPr/>
        </p:nvSpPr>
        <p:spPr>
          <a:xfrm>
            <a:off x="3605250" y="1911375"/>
            <a:ext cx="260100" cy="260100"/>
          </a:xfrm>
          <a:prstGeom prst="flowChar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2177575" y="1658175"/>
            <a:ext cx="69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Ray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rendering of vector graphics</a:t>
            </a: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1487275" y="1082675"/>
            <a:ext cx="6169500" cy="35859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3392250" y="1695875"/>
            <a:ext cx="2359500" cy="2359500"/>
          </a:xfrm>
          <a:prstGeom prst="ellipse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4054975" y="2358600"/>
            <a:ext cx="1034100" cy="1034100"/>
          </a:xfrm>
          <a:prstGeom prst="ellipse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2" name="Google Shape;102;p18"/>
          <p:cNvCxnSpPr/>
          <p:nvPr/>
        </p:nvCxnSpPr>
        <p:spPr>
          <a:xfrm>
            <a:off x="2286000" y="2041425"/>
            <a:ext cx="14196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3" name="Google Shape;103;p18"/>
          <p:cNvSpPr/>
          <p:nvPr/>
        </p:nvSpPr>
        <p:spPr>
          <a:xfrm>
            <a:off x="3605250" y="1911375"/>
            <a:ext cx="260100" cy="260100"/>
          </a:xfrm>
          <a:prstGeom prst="flowChar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4" name="Google Shape;104;p18"/>
          <p:cNvCxnSpPr>
            <a:endCxn id="100" idx="7"/>
          </p:cNvCxnSpPr>
          <p:nvPr/>
        </p:nvCxnSpPr>
        <p:spPr>
          <a:xfrm>
            <a:off x="3729209" y="2041416"/>
            <a:ext cx="16770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18"/>
          <p:cNvCxnSpPr/>
          <p:nvPr/>
        </p:nvCxnSpPr>
        <p:spPr>
          <a:xfrm>
            <a:off x="5406200" y="2041425"/>
            <a:ext cx="1419600" cy="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" name="Google Shape;106;p18"/>
          <p:cNvSpPr/>
          <p:nvPr/>
        </p:nvSpPr>
        <p:spPr>
          <a:xfrm>
            <a:off x="5277775" y="1911375"/>
            <a:ext cx="260100" cy="260100"/>
          </a:xfrm>
          <a:prstGeom prst="flowChar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rendering of vector graphics</a:t>
            </a:r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1487275" y="1082675"/>
            <a:ext cx="6169500" cy="35859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/>
          <p:nvPr/>
        </p:nvSpPr>
        <p:spPr>
          <a:xfrm>
            <a:off x="3392250" y="1695875"/>
            <a:ext cx="2359500" cy="2359500"/>
          </a:xfrm>
          <a:prstGeom prst="ellipse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4054975" y="2358600"/>
            <a:ext cx="1034100" cy="1034100"/>
          </a:xfrm>
          <a:prstGeom prst="ellipse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4406425" y="34911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1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4406425" y="26448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2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4406425" y="17984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1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4406425" y="11259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0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4406425" y="41636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0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3578150" y="26448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1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3578150" y="11259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0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3578150" y="41636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0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5259125" y="26448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3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5259125" y="11259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0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5259125" y="41636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0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6045975" y="34911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2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6045975" y="26448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4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6045975" y="17984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2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6045975" y="11259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0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6045975" y="41636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0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2846825" y="34911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0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2846825" y="26448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0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2846825" y="17984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0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2846825" y="11259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0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2846825" y="41636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0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5084850" y="1885375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1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3605250" y="1911375"/>
            <a:ext cx="260100" cy="260100"/>
          </a:xfrm>
          <a:prstGeom prst="flowChar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5277775" y="1911375"/>
            <a:ext cx="260100" cy="260100"/>
          </a:xfrm>
          <a:prstGeom prst="flowChar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3929975" y="2739850"/>
            <a:ext cx="260100" cy="260100"/>
          </a:xfrm>
          <a:prstGeom prst="flowChar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4953975" y="2745588"/>
            <a:ext cx="260100" cy="260100"/>
          </a:xfrm>
          <a:prstGeom prst="flowChar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5616475" y="2739850"/>
            <a:ext cx="260100" cy="260100"/>
          </a:xfrm>
          <a:prstGeom prst="flowChar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/>
          <p:nvPr/>
        </p:nvSpPr>
        <p:spPr>
          <a:xfrm>
            <a:off x="3267463" y="2739850"/>
            <a:ext cx="260100" cy="260100"/>
          </a:xfrm>
          <a:prstGeom prst="flowChar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3605250" y="3591950"/>
            <a:ext cx="260100" cy="260100"/>
          </a:xfrm>
          <a:prstGeom prst="flowChar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5277775" y="3591950"/>
            <a:ext cx="260100" cy="260100"/>
          </a:xfrm>
          <a:prstGeom prst="flowChartOr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 txBox="1"/>
          <p:nvPr/>
        </p:nvSpPr>
        <p:spPr>
          <a:xfrm>
            <a:off x="5371775" y="3593675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2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5367550" y="1638875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2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3728000" y="18854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1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3445300" y="1695875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0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3723775" y="33927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1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3441075" y="36295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0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5089075" y="34042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1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rendering of vector graphics</a:t>
            </a:r>
            <a:endParaRPr/>
          </a:p>
        </p:txBody>
      </p:sp>
      <p:sp>
        <p:nvSpPr>
          <p:cNvPr id="157" name="Google Shape;157;p20"/>
          <p:cNvSpPr/>
          <p:nvPr/>
        </p:nvSpPr>
        <p:spPr>
          <a:xfrm>
            <a:off x="1487275" y="1082675"/>
            <a:ext cx="6169500" cy="35859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0"/>
          <p:cNvSpPr/>
          <p:nvPr/>
        </p:nvSpPr>
        <p:spPr>
          <a:xfrm>
            <a:off x="3392250" y="1695875"/>
            <a:ext cx="2359500" cy="2359500"/>
          </a:xfrm>
          <a:prstGeom prst="ellipse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0"/>
          <p:cNvSpPr/>
          <p:nvPr/>
        </p:nvSpPr>
        <p:spPr>
          <a:xfrm>
            <a:off x="4054975" y="2358600"/>
            <a:ext cx="1034100" cy="1034100"/>
          </a:xfrm>
          <a:prstGeom prst="ellipse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0"/>
          <p:cNvSpPr txBox="1"/>
          <p:nvPr/>
        </p:nvSpPr>
        <p:spPr>
          <a:xfrm>
            <a:off x="4406425" y="34911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</a:rPr>
              <a:t>1</a:t>
            </a:r>
            <a:endParaRPr sz="1800">
              <a:solidFill>
                <a:srgbClr val="00FF00"/>
              </a:solidFill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4406425" y="26448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2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4406425" y="17984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</a:rPr>
              <a:t>1</a:t>
            </a:r>
            <a:endParaRPr sz="1800">
              <a:solidFill>
                <a:srgbClr val="00FF00"/>
              </a:solidFill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4406425" y="11259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0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4406425" y="41636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0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3441075" y="36295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0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3578150" y="26448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</a:rPr>
              <a:t>1</a:t>
            </a:r>
            <a:endParaRPr sz="1800">
              <a:solidFill>
                <a:srgbClr val="00FF00"/>
              </a:solidFill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3578150" y="11259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0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3578150" y="41636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0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5259125" y="26448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</a:rPr>
              <a:t>3</a:t>
            </a:r>
            <a:endParaRPr sz="1800">
              <a:solidFill>
                <a:srgbClr val="00FF00"/>
              </a:solidFill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5259125" y="11259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0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5259125" y="41636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0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6045975" y="34911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2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6045975" y="26448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4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6045975" y="17984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2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6045975" y="11259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0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6045975" y="41636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0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2846825" y="34911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0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2846825" y="26448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0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2846825" y="17984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0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2846825" y="11259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0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2846825" y="41636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0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3723775" y="33927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</a:rPr>
              <a:t>1</a:t>
            </a:r>
            <a:endParaRPr sz="1800">
              <a:solidFill>
                <a:srgbClr val="00FF00"/>
              </a:solidFill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5084850" y="1885375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</a:rPr>
              <a:t>1</a:t>
            </a:r>
            <a:endParaRPr sz="1800">
              <a:solidFill>
                <a:srgbClr val="00FF00"/>
              </a:solidFill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5367550" y="1658075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2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5371775" y="3593675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2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5089075" y="34042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</a:rPr>
              <a:t>1</a:t>
            </a:r>
            <a:endParaRPr sz="1800">
              <a:solidFill>
                <a:srgbClr val="00FF00"/>
              </a:solidFill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3728000" y="188540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</a:rPr>
              <a:t>1</a:t>
            </a:r>
            <a:endParaRPr sz="1800">
              <a:solidFill>
                <a:srgbClr val="00FF00"/>
              </a:solidFill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3445300" y="1660050"/>
            <a:ext cx="33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0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525875" y="2465163"/>
            <a:ext cx="74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</a:rPr>
              <a:t>Odd</a:t>
            </a:r>
            <a:endParaRPr sz="1800">
              <a:solidFill>
                <a:srgbClr val="00FF00"/>
              </a:solidFill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525975" y="2824388"/>
            <a:ext cx="74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Even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Naive rendering of vector graphics</a:t>
            </a:r>
            <a:endParaRPr/>
          </a:p>
        </p:txBody>
      </p:sp>
      <p:sp>
        <p:nvSpPr>
          <p:cNvPr id="196" name="Google Shape;196;p21"/>
          <p:cNvSpPr/>
          <p:nvPr/>
        </p:nvSpPr>
        <p:spPr>
          <a:xfrm>
            <a:off x="1487275" y="1082675"/>
            <a:ext cx="6169500" cy="35859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1"/>
          <p:cNvSpPr/>
          <p:nvPr/>
        </p:nvSpPr>
        <p:spPr>
          <a:xfrm>
            <a:off x="3392250" y="1695875"/>
            <a:ext cx="2359500" cy="23595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1"/>
          <p:cNvSpPr/>
          <p:nvPr/>
        </p:nvSpPr>
        <p:spPr>
          <a:xfrm>
            <a:off x="4054975" y="2358600"/>
            <a:ext cx="1034100" cy="10341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